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0EC54768-5877-475C-A5AD-2AA23367A294}" type="datetimeFigureOut">
              <a:rPr lang="ru-KZ" smtClean="0"/>
              <a:t>11/25/2022</a:t>
            </a:fld>
            <a:endParaRPr lang="ru-KZ"/>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47C4E12-418F-4614-A43A-4660D50FC702}" type="slidenum">
              <a:rPr lang="ru-KZ" smtClean="0"/>
              <a:t>‹#›</a:t>
            </a:fld>
            <a:endParaRPr lang="ru-KZ"/>
          </a:p>
        </p:txBody>
      </p:sp>
    </p:spTree>
    <p:extLst>
      <p:ext uri="{BB962C8B-B14F-4D97-AF65-F5344CB8AC3E}">
        <p14:creationId xmlns:p14="http://schemas.microsoft.com/office/powerpoint/2010/main" val="357742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EC54768-5877-475C-A5AD-2AA23367A294}" type="datetimeFigureOut">
              <a:rPr lang="ru-KZ" smtClean="0"/>
              <a:t>11/25/2022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347C4E12-418F-4614-A43A-4660D50FC702}" type="slidenum">
              <a:rPr lang="ru-KZ" smtClean="0"/>
              <a:t>‹#›</a:t>
            </a:fld>
            <a:endParaRPr lang="ru-KZ"/>
          </a:p>
        </p:txBody>
      </p:sp>
    </p:spTree>
    <p:extLst>
      <p:ext uri="{BB962C8B-B14F-4D97-AF65-F5344CB8AC3E}">
        <p14:creationId xmlns:p14="http://schemas.microsoft.com/office/powerpoint/2010/main" val="1717316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0EC54768-5877-475C-A5AD-2AA23367A294}" type="datetimeFigureOut">
              <a:rPr lang="ru-KZ" smtClean="0"/>
              <a:t>11/25/2022</a:t>
            </a:fld>
            <a:endParaRPr lang="ru-KZ"/>
          </a:p>
        </p:txBody>
      </p:sp>
      <p:sp>
        <p:nvSpPr>
          <p:cNvPr id="5" name="Footer Placeholder 4"/>
          <p:cNvSpPr>
            <a:spLocks noGrp="1"/>
          </p:cNvSpPr>
          <p:nvPr>
            <p:ph type="ftr" sz="quarter" idx="11"/>
          </p:nvPr>
        </p:nvSpPr>
        <p:spPr>
          <a:xfrm>
            <a:off x="774923" y="5951811"/>
            <a:ext cx="7896279" cy="365125"/>
          </a:xfrm>
        </p:spPr>
        <p:txBody>
          <a:bodyPr/>
          <a:lstStyle/>
          <a:p>
            <a:endParaRPr lang="ru-KZ"/>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47C4E12-418F-4614-A43A-4660D50FC702}" type="slidenum">
              <a:rPr lang="ru-KZ" smtClean="0"/>
              <a:t>‹#›</a:t>
            </a:fld>
            <a:endParaRPr lang="ru-KZ"/>
          </a:p>
        </p:txBody>
      </p:sp>
    </p:spTree>
    <p:extLst>
      <p:ext uri="{BB962C8B-B14F-4D97-AF65-F5344CB8AC3E}">
        <p14:creationId xmlns:p14="http://schemas.microsoft.com/office/powerpoint/2010/main" val="3518990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EC54768-5877-475C-A5AD-2AA23367A294}" type="datetimeFigureOut">
              <a:rPr lang="ru-KZ" smtClean="0"/>
              <a:t>11/25/2022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a:xfrm>
            <a:off x="10558300" y="5956137"/>
            <a:ext cx="1052508" cy="365125"/>
          </a:xfrm>
        </p:spPr>
        <p:txBody>
          <a:bodyPr/>
          <a:lstStyle/>
          <a:p>
            <a:fld id="{347C4E12-418F-4614-A43A-4660D50FC702}" type="slidenum">
              <a:rPr lang="ru-KZ" smtClean="0"/>
              <a:t>‹#›</a:t>
            </a:fld>
            <a:endParaRPr lang="ru-KZ"/>
          </a:p>
        </p:txBody>
      </p:sp>
    </p:spTree>
    <p:extLst>
      <p:ext uri="{BB962C8B-B14F-4D97-AF65-F5344CB8AC3E}">
        <p14:creationId xmlns:p14="http://schemas.microsoft.com/office/powerpoint/2010/main" val="1030536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0EC54768-5877-475C-A5AD-2AA23367A294}" type="datetimeFigureOut">
              <a:rPr lang="ru-KZ" smtClean="0"/>
              <a:t>11/25/2022</a:t>
            </a:fld>
            <a:endParaRPr lang="ru-K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47C4E12-418F-4614-A43A-4660D50FC702}" type="slidenum">
              <a:rPr lang="ru-KZ" smtClean="0"/>
              <a:t>‹#›</a:t>
            </a:fld>
            <a:endParaRPr lang="ru-KZ"/>
          </a:p>
        </p:txBody>
      </p:sp>
    </p:spTree>
    <p:extLst>
      <p:ext uri="{BB962C8B-B14F-4D97-AF65-F5344CB8AC3E}">
        <p14:creationId xmlns:p14="http://schemas.microsoft.com/office/powerpoint/2010/main" val="370284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EC54768-5877-475C-A5AD-2AA23367A294}" type="datetimeFigureOut">
              <a:rPr lang="ru-KZ" smtClean="0"/>
              <a:t>11/25/2022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347C4E12-418F-4614-A43A-4660D50FC702}" type="slidenum">
              <a:rPr lang="ru-KZ" smtClean="0"/>
              <a:t>‹#›</a:t>
            </a:fld>
            <a:endParaRPr lang="ru-KZ"/>
          </a:p>
        </p:txBody>
      </p:sp>
    </p:spTree>
    <p:extLst>
      <p:ext uri="{BB962C8B-B14F-4D97-AF65-F5344CB8AC3E}">
        <p14:creationId xmlns:p14="http://schemas.microsoft.com/office/powerpoint/2010/main" val="4130151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EC54768-5877-475C-A5AD-2AA23367A294}" type="datetimeFigureOut">
              <a:rPr lang="ru-KZ" smtClean="0"/>
              <a:t>11/25/2022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347C4E12-418F-4614-A43A-4660D50FC702}" type="slidenum">
              <a:rPr lang="ru-KZ" smtClean="0"/>
              <a:t>‹#›</a:t>
            </a:fld>
            <a:endParaRPr lang="ru-KZ"/>
          </a:p>
        </p:txBody>
      </p:sp>
    </p:spTree>
    <p:extLst>
      <p:ext uri="{BB962C8B-B14F-4D97-AF65-F5344CB8AC3E}">
        <p14:creationId xmlns:p14="http://schemas.microsoft.com/office/powerpoint/2010/main" val="1029547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EC54768-5877-475C-A5AD-2AA23367A294}" type="datetimeFigureOut">
              <a:rPr lang="ru-KZ" smtClean="0"/>
              <a:t>11/25/2022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347C4E12-418F-4614-A43A-4660D50FC702}" type="slidenum">
              <a:rPr lang="ru-KZ" smtClean="0"/>
              <a:t>‹#›</a:t>
            </a:fld>
            <a:endParaRPr lang="ru-KZ"/>
          </a:p>
        </p:txBody>
      </p:sp>
    </p:spTree>
    <p:extLst>
      <p:ext uri="{BB962C8B-B14F-4D97-AF65-F5344CB8AC3E}">
        <p14:creationId xmlns:p14="http://schemas.microsoft.com/office/powerpoint/2010/main" val="3578471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C54768-5877-475C-A5AD-2AA23367A294}" type="datetimeFigureOut">
              <a:rPr lang="ru-KZ" smtClean="0"/>
              <a:t>11/25/2022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347C4E12-418F-4614-A43A-4660D50FC702}" type="slidenum">
              <a:rPr lang="ru-KZ" smtClean="0"/>
              <a:t>‹#›</a:t>
            </a:fld>
            <a:endParaRPr lang="ru-KZ"/>
          </a:p>
        </p:txBody>
      </p:sp>
    </p:spTree>
    <p:extLst>
      <p:ext uri="{BB962C8B-B14F-4D97-AF65-F5344CB8AC3E}">
        <p14:creationId xmlns:p14="http://schemas.microsoft.com/office/powerpoint/2010/main" val="2870933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0EC54768-5877-475C-A5AD-2AA23367A294}" type="datetimeFigureOut">
              <a:rPr lang="ru-KZ" smtClean="0"/>
              <a:t>11/25/2022</a:t>
            </a:fld>
            <a:endParaRPr lang="ru-KZ"/>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47C4E12-418F-4614-A43A-4660D50FC702}" type="slidenum">
              <a:rPr lang="ru-KZ" smtClean="0"/>
              <a:t>‹#›</a:t>
            </a:fld>
            <a:endParaRPr lang="ru-KZ"/>
          </a:p>
        </p:txBody>
      </p:sp>
    </p:spTree>
    <p:extLst>
      <p:ext uri="{BB962C8B-B14F-4D97-AF65-F5344CB8AC3E}">
        <p14:creationId xmlns:p14="http://schemas.microsoft.com/office/powerpoint/2010/main" val="1345006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EC54768-5877-475C-A5AD-2AA23367A294}" type="datetimeFigureOut">
              <a:rPr lang="ru-KZ" smtClean="0"/>
              <a:t>11/25/2022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347C4E12-418F-4614-A43A-4660D50FC702}" type="slidenum">
              <a:rPr lang="ru-KZ" smtClean="0"/>
              <a:t>‹#›</a:t>
            </a:fld>
            <a:endParaRPr lang="ru-KZ"/>
          </a:p>
        </p:txBody>
      </p:sp>
    </p:spTree>
    <p:extLst>
      <p:ext uri="{BB962C8B-B14F-4D97-AF65-F5344CB8AC3E}">
        <p14:creationId xmlns:p14="http://schemas.microsoft.com/office/powerpoint/2010/main" val="895029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0EC54768-5877-475C-A5AD-2AA23367A294}" type="datetimeFigureOut">
              <a:rPr lang="ru-KZ" smtClean="0"/>
              <a:t>11/25/2022</a:t>
            </a:fld>
            <a:endParaRPr lang="ru-KZ"/>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ru-KZ"/>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47C4E12-418F-4614-A43A-4660D50FC702}" type="slidenum">
              <a:rPr lang="ru-KZ" smtClean="0"/>
              <a:t>‹#›</a:t>
            </a:fld>
            <a:endParaRPr lang="ru-KZ"/>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482958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8E0414-1713-462D-ACF1-3C4B12BC7187}"/>
              </a:ext>
            </a:extLst>
          </p:cNvPr>
          <p:cNvSpPr>
            <a:spLocks noGrp="1"/>
          </p:cNvSpPr>
          <p:nvPr>
            <p:ph type="ctrTitle"/>
          </p:nvPr>
        </p:nvSpPr>
        <p:spPr/>
        <p:txBody>
          <a:bodyPr/>
          <a:lstStyle/>
          <a:p>
            <a:pPr algn="ctr"/>
            <a:r>
              <a:rPr lang="en-US" dirty="0"/>
              <a:t>The lecture 14</a:t>
            </a:r>
            <a:endParaRPr lang="ru-KZ" dirty="0"/>
          </a:p>
        </p:txBody>
      </p:sp>
      <p:sp>
        <p:nvSpPr>
          <p:cNvPr id="3" name="Подзаголовок 2">
            <a:extLst>
              <a:ext uri="{FF2B5EF4-FFF2-40B4-BE49-F238E27FC236}">
                <a16:creationId xmlns:a16="http://schemas.microsoft.com/office/drawing/2014/main" id="{7B962903-91BF-4510-AAA7-688DB0656A9A}"/>
              </a:ext>
            </a:extLst>
          </p:cNvPr>
          <p:cNvSpPr>
            <a:spLocks noGrp="1"/>
          </p:cNvSpPr>
          <p:nvPr>
            <p:ph type="subTitle" idx="1"/>
          </p:nvPr>
        </p:nvSpPr>
        <p:spPr>
          <a:xfrm>
            <a:off x="599227" y="4832245"/>
            <a:ext cx="10993546" cy="590321"/>
          </a:xfrm>
        </p:spPr>
        <p:txBody>
          <a:bodyPr/>
          <a:lstStyle/>
          <a:p>
            <a:pPr algn="r"/>
            <a:r>
              <a:rPr lang="en-US" dirty="0" err="1">
                <a:solidFill>
                  <a:srgbClr val="FFC000"/>
                </a:solidFill>
              </a:rPr>
              <a:t>Numbapro</a:t>
            </a:r>
            <a:endParaRPr lang="ru-KZ" dirty="0">
              <a:solidFill>
                <a:srgbClr val="FFC000"/>
              </a:solidFill>
            </a:endParaRPr>
          </a:p>
        </p:txBody>
      </p:sp>
    </p:spTree>
    <p:extLst>
      <p:ext uri="{BB962C8B-B14F-4D97-AF65-F5344CB8AC3E}">
        <p14:creationId xmlns:p14="http://schemas.microsoft.com/office/powerpoint/2010/main" val="3771506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20055C-C656-42B1-B0C1-3C542DDFAB41}"/>
              </a:ext>
            </a:extLst>
          </p:cNvPr>
          <p:cNvSpPr>
            <a:spLocks noGrp="1"/>
          </p:cNvSpPr>
          <p:nvPr>
            <p:ph type="title"/>
          </p:nvPr>
        </p:nvSpPr>
        <p:spPr/>
        <p:txBody>
          <a:bodyPr/>
          <a:lstStyle/>
          <a:p>
            <a:pPr algn="ctr"/>
            <a:r>
              <a:rPr lang="en-US" dirty="0">
                <a:solidFill>
                  <a:srgbClr val="FFC000"/>
                </a:solidFill>
              </a:rPr>
              <a:t>GPU programming with </a:t>
            </a:r>
            <a:r>
              <a:rPr lang="en-US" dirty="0" err="1">
                <a:solidFill>
                  <a:srgbClr val="FFC000"/>
                </a:solidFill>
              </a:rPr>
              <a:t>NumbaPro</a:t>
            </a:r>
            <a:endParaRPr lang="ru-KZ" dirty="0">
              <a:solidFill>
                <a:srgbClr val="FFC000"/>
              </a:solidFill>
            </a:endParaRPr>
          </a:p>
        </p:txBody>
      </p:sp>
      <p:sp>
        <p:nvSpPr>
          <p:cNvPr id="3" name="Объект 2">
            <a:extLst>
              <a:ext uri="{FF2B5EF4-FFF2-40B4-BE49-F238E27FC236}">
                <a16:creationId xmlns:a16="http://schemas.microsoft.com/office/drawing/2014/main" id="{DB8A1ABD-5B99-4936-8DC5-7527B2645496}"/>
              </a:ext>
            </a:extLst>
          </p:cNvPr>
          <p:cNvSpPr>
            <a:spLocks noGrp="1"/>
          </p:cNvSpPr>
          <p:nvPr>
            <p:ph idx="1"/>
          </p:nvPr>
        </p:nvSpPr>
        <p:spPr/>
        <p:txBody>
          <a:bodyPr>
            <a:normAutofit fontScale="77500" lnSpcReduction="20000"/>
          </a:bodyPr>
          <a:lstStyle/>
          <a:p>
            <a:pPr marL="0" indent="0">
              <a:buNone/>
            </a:pPr>
            <a:r>
              <a:rPr lang="en-US" dirty="0" err="1"/>
              <a:t>NumbaPro</a:t>
            </a:r>
            <a:r>
              <a:rPr lang="en-US" dirty="0"/>
              <a:t> is a Python compiler that provides a CUDA-based API to write CUDA programs. It is designed for array-oriented computing tasks, much like the widely used NumPy library. The data parallelism in array-oriented computing tasks is a natural fit for accelerators such as GPUs. </a:t>
            </a:r>
            <a:r>
              <a:rPr lang="en-US" dirty="0" err="1"/>
              <a:t>NumbaPro</a:t>
            </a:r>
            <a:r>
              <a:rPr lang="en-US" dirty="0"/>
              <a:t> understands NumPy array types and uses them to generate efficient compiled code for execution on GPUs or multicore CPUs. The compiler works by allowing you to specify type signatures for Python functions, which enable compilation at runtime (called the JIT compilation).</a:t>
            </a:r>
          </a:p>
          <a:p>
            <a:pPr marL="0" indent="0">
              <a:buNone/>
            </a:pPr>
            <a:r>
              <a:rPr lang="en-US" dirty="0"/>
              <a:t>The most important decorators are:</a:t>
            </a:r>
          </a:p>
          <a:p>
            <a:r>
              <a:rPr lang="en-US" dirty="0" err="1"/>
              <a:t>numbapro.jit</a:t>
            </a:r>
            <a:r>
              <a:rPr lang="en-US" dirty="0"/>
              <a:t>:  This allows a developer to write CUDA-like functions. When encountered, the compiler translates the code under the decorator into the pseudo assembly PTX language to be executed in the GPU.</a:t>
            </a:r>
          </a:p>
          <a:p>
            <a:r>
              <a:rPr lang="en-US" dirty="0" err="1"/>
              <a:t>numbapro.autojit</a:t>
            </a:r>
            <a:r>
              <a:rPr lang="en-US" dirty="0"/>
              <a:t>:  This annotates a function for a deferred compilation procedure. This means that each function with this signature is compiled exactly once.</a:t>
            </a:r>
          </a:p>
          <a:p>
            <a:r>
              <a:rPr lang="en-US" dirty="0" err="1"/>
              <a:t>numbapro.vectorize</a:t>
            </a:r>
            <a:r>
              <a:rPr lang="en-US" dirty="0"/>
              <a:t>:  This creates a so-called </a:t>
            </a:r>
            <a:r>
              <a:rPr lang="en-US" dirty="0" err="1"/>
              <a:t>ufunc</a:t>
            </a:r>
            <a:r>
              <a:rPr lang="en-US" dirty="0"/>
              <a:t> object (the </a:t>
            </a:r>
            <a:r>
              <a:rPr lang="en-US" dirty="0" err="1"/>
              <a:t>Numpy</a:t>
            </a:r>
            <a:r>
              <a:rPr lang="en-US" dirty="0"/>
              <a:t> universal function) that takes a function and executes it parallelly in vector arguments.</a:t>
            </a:r>
          </a:p>
          <a:p>
            <a:r>
              <a:rPr lang="en-US" dirty="0" err="1"/>
              <a:t>guvectorize</a:t>
            </a:r>
            <a:r>
              <a:rPr lang="en-US" dirty="0"/>
              <a:t>:  This creates a so-called </a:t>
            </a:r>
            <a:r>
              <a:rPr lang="en-US" dirty="0" err="1"/>
              <a:t>gufunc</a:t>
            </a:r>
            <a:r>
              <a:rPr lang="en-US" dirty="0"/>
              <a:t> object (the NumPy generalized universal function). A </a:t>
            </a:r>
            <a:r>
              <a:rPr lang="en-US" dirty="0" err="1"/>
              <a:t>gufunc</a:t>
            </a:r>
            <a:r>
              <a:rPr lang="en-US" dirty="0"/>
              <a:t> object may operate on entire subarrays </a:t>
            </a:r>
          </a:p>
          <a:p>
            <a:pPr marL="0" indent="0">
              <a:buNone/>
            </a:pPr>
            <a:r>
              <a:rPr lang="en-US" dirty="0"/>
              <a:t>All these decorators have a compiler directive called a target that selects the code generation target. The </a:t>
            </a:r>
            <a:r>
              <a:rPr lang="en-US" dirty="0" err="1"/>
              <a:t>NumbaPro</a:t>
            </a:r>
            <a:r>
              <a:rPr lang="en-US" dirty="0"/>
              <a:t> compiler supports the parallel and GPU targets. The parallel target is available to vectorize the operations, while the GPU directive offloads the computation to a NVIDIA CUDA GPU.</a:t>
            </a:r>
            <a:endParaRPr lang="ru-KZ" dirty="0"/>
          </a:p>
        </p:txBody>
      </p:sp>
    </p:spTree>
    <p:extLst>
      <p:ext uri="{BB962C8B-B14F-4D97-AF65-F5344CB8AC3E}">
        <p14:creationId xmlns:p14="http://schemas.microsoft.com/office/powerpoint/2010/main" val="1452964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9F2084-BDF8-494F-B6FD-A9E0FB61F1E2}"/>
              </a:ext>
            </a:extLst>
          </p:cNvPr>
          <p:cNvSpPr>
            <a:spLocks noGrp="1"/>
          </p:cNvSpPr>
          <p:nvPr>
            <p:ph type="title"/>
          </p:nvPr>
        </p:nvSpPr>
        <p:spPr/>
        <p:txBody>
          <a:bodyPr/>
          <a:lstStyle/>
          <a:p>
            <a:pPr algn="ctr"/>
            <a:r>
              <a:rPr lang="en-US" dirty="0" err="1">
                <a:solidFill>
                  <a:srgbClr val="FFC000"/>
                </a:solidFill>
              </a:rPr>
              <a:t>NumbaPro</a:t>
            </a:r>
            <a:endParaRPr lang="ru-KZ" dirty="0"/>
          </a:p>
        </p:txBody>
      </p:sp>
      <p:sp>
        <p:nvSpPr>
          <p:cNvPr id="3" name="Объект 2">
            <a:extLst>
              <a:ext uri="{FF2B5EF4-FFF2-40B4-BE49-F238E27FC236}">
                <a16:creationId xmlns:a16="http://schemas.microsoft.com/office/drawing/2014/main" id="{F4B01770-668F-426A-AD46-B4F690FE2A64}"/>
              </a:ext>
            </a:extLst>
          </p:cNvPr>
          <p:cNvSpPr>
            <a:spLocks noGrp="1"/>
          </p:cNvSpPr>
          <p:nvPr>
            <p:ph idx="1"/>
          </p:nvPr>
        </p:nvSpPr>
        <p:spPr/>
        <p:txBody>
          <a:bodyPr/>
          <a:lstStyle/>
          <a:p>
            <a:r>
              <a:rPr lang="en-US" dirty="0" err="1"/>
              <a:t>NumbaPro</a:t>
            </a:r>
            <a:r>
              <a:rPr lang="en-US" dirty="0"/>
              <a:t> is part of Anaconda Accelerate, which is a commercially licensed product (</a:t>
            </a:r>
            <a:r>
              <a:rPr lang="en-US" dirty="0" err="1"/>
              <a:t>NumbaPro</a:t>
            </a:r>
            <a:r>
              <a:rPr lang="en-US" dirty="0"/>
              <a:t> is also available under a free license for academic users) from Continuum Analytics. It is built on top of the BSD-licensed, open source </a:t>
            </a:r>
            <a:r>
              <a:rPr lang="en-US" dirty="0" err="1"/>
              <a:t>Numba</a:t>
            </a:r>
            <a:r>
              <a:rPr lang="en-US" dirty="0"/>
              <a:t> project, which itself relies heavily on the capabilities of the LLVM compiler. The GPU backend of </a:t>
            </a:r>
            <a:r>
              <a:rPr lang="en-US" dirty="0" err="1"/>
              <a:t>NumbaPro</a:t>
            </a:r>
            <a:r>
              <a:rPr lang="en-US" dirty="0"/>
              <a:t> utilizes the LLVM-based NVIDIA Compiler SDK.</a:t>
            </a:r>
          </a:p>
          <a:p>
            <a:r>
              <a:rPr lang="en-US" dirty="0"/>
              <a:t>To get started with </a:t>
            </a:r>
            <a:r>
              <a:rPr lang="en-US" dirty="0" err="1"/>
              <a:t>NumbaPro</a:t>
            </a:r>
            <a:r>
              <a:rPr lang="en-US" dirty="0"/>
              <a:t>, the first step is to download and install the Anaconda Python distribution (http://continuum.io/downloads), which is a completely free, enterprise ready Python distribution for large-scale data processing, predictive analytics, and scientific computing. It includes many popular packages (</a:t>
            </a:r>
            <a:r>
              <a:rPr lang="en-US" dirty="0" err="1"/>
              <a:t>Numpy</a:t>
            </a:r>
            <a:r>
              <a:rPr lang="en-US" dirty="0"/>
              <a:t>, </a:t>
            </a:r>
            <a:r>
              <a:rPr lang="en-US" dirty="0" err="1"/>
              <a:t>Scipy</a:t>
            </a:r>
            <a:r>
              <a:rPr lang="en-US" dirty="0"/>
              <a:t>, Matplotlib, </a:t>
            </a:r>
            <a:r>
              <a:rPr lang="en-US" dirty="0" err="1"/>
              <a:t>iPython</a:t>
            </a:r>
            <a:r>
              <a:rPr lang="en-US" dirty="0"/>
              <a:t>, and so on) and </a:t>
            </a:r>
            <a:r>
              <a:rPr lang="en-US" dirty="0" err="1"/>
              <a:t>conda</a:t>
            </a:r>
            <a:r>
              <a:rPr lang="en-US" dirty="0"/>
              <a:t>, which is a powerful package manager.</a:t>
            </a:r>
            <a:endParaRPr lang="ru-KZ" dirty="0"/>
          </a:p>
        </p:txBody>
      </p:sp>
    </p:spTree>
    <p:extLst>
      <p:ext uri="{BB962C8B-B14F-4D97-AF65-F5344CB8AC3E}">
        <p14:creationId xmlns:p14="http://schemas.microsoft.com/office/powerpoint/2010/main" val="1020170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570494-78A1-4A10-8C7E-B6FF5BF1A267}"/>
              </a:ext>
            </a:extLst>
          </p:cNvPr>
          <p:cNvSpPr>
            <a:spLocks noGrp="1"/>
          </p:cNvSpPr>
          <p:nvPr>
            <p:ph type="title"/>
          </p:nvPr>
        </p:nvSpPr>
        <p:spPr/>
        <p:txBody>
          <a:bodyPr/>
          <a:lstStyle/>
          <a:p>
            <a:pPr algn="ctr"/>
            <a:r>
              <a:rPr lang="en-US" dirty="0" err="1">
                <a:solidFill>
                  <a:srgbClr val="FFC000"/>
                </a:solidFill>
              </a:rPr>
              <a:t>NumbaPro</a:t>
            </a:r>
            <a:endParaRPr lang="ru-KZ" dirty="0"/>
          </a:p>
        </p:txBody>
      </p:sp>
      <p:sp>
        <p:nvSpPr>
          <p:cNvPr id="3" name="Объект 2">
            <a:extLst>
              <a:ext uri="{FF2B5EF4-FFF2-40B4-BE49-F238E27FC236}">
                <a16:creationId xmlns:a16="http://schemas.microsoft.com/office/drawing/2014/main" id="{1B34068E-8A01-4538-938F-D427B98D24A8}"/>
              </a:ext>
            </a:extLst>
          </p:cNvPr>
          <p:cNvSpPr>
            <a:spLocks noGrp="1"/>
          </p:cNvSpPr>
          <p:nvPr>
            <p:ph idx="1"/>
          </p:nvPr>
        </p:nvSpPr>
        <p:spPr/>
        <p:txBody>
          <a:bodyPr>
            <a:normAutofit lnSpcReduction="10000"/>
          </a:bodyPr>
          <a:lstStyle/>
          <a:p>
            <a:pPr marL="0" indent="0">
              <a:buNone/>
            </a:pPr>
            <a:r>
              <a:rPr lang="en-US" dirty="0"/>
              <a:t>Once you have Anaconda installed, you must type the following instructions from Anaconda's</a:t>
            </a:r>
          </a:p>
          <a:p>
            <a:pPr marL="0" indent="0">
              <a:buNone/>
            </a:pPr>
            <a:r>
              <a:rPr lang="en-US" dirty="0"/>
              <a:t>Command Prompt:</a:t>
            </a:r>
          </a:p>
          <a:p>
            <a:r>
              <a:rPr lang="en-US" b="1" dirty="0" err="1"/>
              <a:t>conda</a:t>
            </a:r>
            <a:r>
              <a:rPr lang="en-US" b="1" dirty="0"/>
              <a:t> update </a:t>
            </a:r>
            <a:r>
              <a:rPr lang="en-US" b="1" dirty="0" err="1"/>
              <a:t>conda</a:t>
            </a:r>
            <a:endParaRPr lang="en-US" b="1" dirty="0"/>
          </a:p>
          <a:p>
            <a:r>
              <a:rPr lang="en-US" b="1" dirty="0" err="1"/>
              <a:t>conda</a:t>
            </a:r>
            <a:r>
              <a:rPr lang="en-US" b="1" dirty="0"/>
              <a:t> install accelerate</a:t>
            </a:r>
          </a:p>
          <a:p>
            <a:r>
              <a:rPr lang="en-US" b="1" dirty="0" err="1"/>
              <a:t>conda</a:t>
            </a:r>
            <a:r>
              <a:rPr lang="en-US" b="1" dirty="0"/>
              <a:t> install </a:t>
            </a:r>
            <a:r>
              <a:rPr lang="en-US" b="1" dirty="0" err="1"/>
              <a:t>numbapro</a:t>
            </a:r>
            <a:endParaRPr lang="en-US" b="1" dirty="0"/>
          </a:p>
          <a:p>
            <a:pPr marL="0" indent="0">
              <a:buNone/>
            </a:pPr>
            <a:r>
              <a:rPr lang="en-US" dirty="0" err="1"/>
              <a:t>NumbaPro</a:t>
            </a:r>
            <a:r>
              <a:rPr lang="en-US" dirty="0"/>
              <a:t> does not ship the CUDA driver. It is the user's responsibility to ensure that their systems are using the latest drivers. After the installation, it's possible to perform the detection of the CUDA library and GPU, so let's open Python from the Anaconda console and type:</a:t>
            </a:r>
          </a:p>
          <a:p>
            <a:r>
              <a:rPr lang="en-US" dirty="0"/>
              <a:t>import </a:t>
            </a:r>
            <a:r>
              <a:rPr lang="en-US" dirty="0" err="1"/>
              <a:t>numbapro</a:t>
            </a:r>
            <a:endParaRPr lang="en-US" dirty="0"/>
          </a:p>
          <a:p>
            <a:r>
              <a:rPr lang="en-US" dirty="0" err="1"/>
              <a:t>numbapro.check_cuda</a:t>
            </a:r>
            <a:r>
              <a:rPr lang="en-US" dirty="0"/>
              <a:t>()</a:t>
            </a:r>
            <a:endParaRPr lang="ru-KZ" dirty="0"/>
          </a:p>
        </p:txBody>
      </p:sp>
    </p:spTree>
    <p:extLst>
      <p:ext uri="{BB962C8B-B14F-4D97-AF65-F5344CB8AC3E}">
        <p14:creationId xmlns:p14="http://schemas.microsoft.com/office/powerpoint/2010/main" val="3453181982"/>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144</TotalTime>
  <Words>506</Words>
  <Application>Microsoft Office PowerPoint</Application>
  <PresentationFormat>Широкоэкранный</PresentationFormat>
  <Paragraphs>22</Paragraphs>
  <Slides>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vt:i4>
      </vt:variant>
    </vt:vector>
  </HeadingPairs>
  <TitlesOfParts>
    <vt:vector size="8" baseType="lpstr">
      <vt:lpstr>Corbel</vt:lpstr>
      <vt:lpstr>Gill Sans MT</vt:lpstr>
      <vt:lpstr>Wingdings 2</vt:lpstr>
      <vt:lpstr>Дивиденд</vt:lpstr>
      <vt:lpstr>The lecture 14</vt:lpstr>
      <vt:lpstr>GPU programming with NumbaPro</vt:lpstr>
      <vt:lpstr>NumbaPro</vt:lpstr>
      <vt:lpstr>NumbaPro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14</dc:title>
  <dc:creator>Владислав Карюкин</dc:creator>
  <cp:lastModifiedBy>Владислав Карюкин</cp:lastModifiedBy>
  <cp:revision>7</cp:revision>
  <dcterms:created xsi:type="dcterms:W3CDTF">2022-09-04T18:45:52Z</dcterms:created>
  <dcterms:modified xsi:type="dcterms:W3CDTF">2022-11-25T16:18:34Z</dcterms:modified>
</cp:coreProperties>
</file>